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99" r:id="rId2"/>
    <p:sldId id="400" r:id="rId3"/>
    <p:sldId id="401" r:id="rId4"/>
    <p:sldId id="402" r:id="rId5"/>
    <p:sldId id="403" r:id="rId6"/>
    <p:sldId id="441" r:id="rId7"/>
    <p:sldId id="405" r:id="rId8"/>
    <p:sldId id="442" r:id="rId9"/>
    <p:sldId id="443" r:id="rId10"/>
    <p:sldId id="444" r:id="rId11"/>
    <p:sldId id="404" r:id="rId12"/>
    <p:sldId id="406" r:id="rId13"/>
    <p:sldId id="445" r:id="rId14"/>
    <p:sldId id="446" r:id="rId15"/>
    <p:sldId id="407" r:id="rId16"/>
    <p:sldId id="4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Patterns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Adaptive</c:v>
                </c:pt>
                <c:pt idx="1">
                  <c:v>Perfective</c:v>
                </c:pt>
                <c:pt idx="2">
                  <c:v>Corrective</c:v>
                </c:pt>
                <c:pt idx="3">
                  <c:v>Preventive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20</c:v>
                </c:pt>
                <c:pt idx="2">
                  <c:v>35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9-C141-85A9-E93B3B8EE6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BC50E-A5D9-E144-8B20-7D9444E0C5A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3B783-8301-A648-B9F4-996CFA0D6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7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an.github.io/CPatMin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56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https://nguyenhoan.github.io/CPatMiner</a:t>
            </a:r>
            <a:r>
              <a:rPr lang="en-US" dirty="0"/>
              <a:t> for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of the cases that BASE incorrectly detected as patterns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59% of the cases, BASE groups the atomic syntactic changes that have no 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48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cannot relate the addition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closeQuietly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(statement) on line 12 with the statement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statement.executeQuery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on line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form a meaningful pattern of closing resources used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7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aimed to study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commonality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distribution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change patterns.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posit that the change patterns performed on different projects and by different programmers have different degrees of commonality and temporal distribution.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1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6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BE3-5BD7-314F-A5B7-2B03C7D74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F2134-9D1D-6241-A432-D7494076D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C49BF-7361-CA45-91A5-7E56B44B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A6CE6-21BB-1B4D-B988-FFD6AE64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D082A-BF56-F945-8AB4-739D2FC0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9EB3-5665-2D45-A2D2-FB5200BC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5B915-A094-614A-978A-64197906D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6A55B-02D0-4D43-AC4D-54635970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60282-0C22-F74F-8844-9EB5611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0E89-77CA-8C45-9922-B58B72B2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7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F4D10-E653-B54B-9E07-BD34104AD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5DD40-7634-F446-8B29-5A8EEF5F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17B71-5E04-2142-BE39-54E3E9AC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F30A1-E60A-E44C-B9EA-CB0436A8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F4E0-7259-3247-8CAC-752854DB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4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5112-EF70-0C48-A497-A2628910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DB2C0-772C-1144-8B77-30B01A94B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F521-60EA-0C4D-86DA-E4AD1E0D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CFB01-4B07-1A4A-ADA4-F9213E33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F60FB-A2FC-2D40-A3F8-94A31004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6423-8AA8-BD44-B01F-9E0FD7D5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0F1E0-1EA3-9447-9AB0-3E72262CC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B861-A9E8-0840-8D20-EF61A409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100B1-EB94-384B-9387-83F68B8D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ECD1D-6BDB-B548-A9A7-26D982B7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8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A11B-9D23-4348-9EF7-768A548E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BAAB-08FF-DB46-9E3C-D945704C5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48292-90ED-404F-9521-9FD871AEA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3CE3-8673-2346-B32C-6A521DC6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9FD0B-FE9C-0646-9C69-0544167C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8E54F-AAC9-BE42-B5ED-7A0E8D51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CC08-02BC-B84E-B8BD-8CEDA5C9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7F644-6AF4-4F4F-BCC2-61C0377BB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80166-7C69-7A48-A302-33B1B78F2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6691C-84C0-724D-AB9D-022F57EB4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7FB35-5D65-D149-BCD9-0D4E39C02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FF221B-0124-8442-854E-8CBEEA37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05B94-CCBA-D54A-9E02-BA02EDBB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F899E-7850-944E-9679-10BEC74D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989B-ACA8-5A4D-8D8E-10AC06E3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18F46-CEBC-2C48-B994-5D3F0E7B8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1011B-867E-5F41-8B7F-D68CFC2A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0BC9F-6EFF-2041-835D-4641B769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2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0BA53-206A-2740-B3B4-BDE919B1A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10FED-CE22-B549-93AC-CEC96C8A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0DD08-23E1-3542-9A9B-B434AF0D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953E-D373-7547-BBC2-5D3661A9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D290F-EF2E-404C-90B8-EB143EC0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73682-C7DB-614E-B508-BF615321E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BCDFB-D94B-9745-B3B5-4EE5761C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A001B-85FB-5040-A3D9-6189932F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E0660-56C3-1445-8139-2F8D0D1C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1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8915-4890-6A4E-9F25-23387908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8235E-203E-AC45-8CB6-D2FB2EAA3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AC4AD-8D82-FF41-8043-58B76355D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36B4A-3BB0-6E48-AA00-B4ABB702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B6257-DF13-EE46-9A87-6F3A48E6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226F2-292F-BC4F-BA9C-50CC7F88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3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5BCC7-093D-AB49-B3E6-CEC42A4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1A49-24DC-BC4F-922F-5E3A8AEDB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7795E-EB66-3044-9090-7D63FCE18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A2E3-292C-5942-B74F-9F49F8CDD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67E3-5206-974E-AAED-E05D186A1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385-4E40-D740-98B4-F5F67F1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Empirical Evaluation</a:t>
            </a:r>
          </a:p>
        </p:txBody>
      </p:sp>
      <p:grpSp>
        <p:nvGrpSpPr>
          <p:cNvPr id="18" name="Group 186">
            <a:extLst>
              <a:ext uri="{FF2B5EF4-FFF2-40B4-BE49-F238E27FC236}">
                <a16:creationId xmlns:a16="http://schemas.microsoft.com/office/drawing/2014/main" id="{A153F605-128D-7344-AB74-C95ADEA91EE4}"/>
              </a:ext>
            </a:extLst>
          </p:cNvPr>
          <p:cNvGrpSpPr/>
          <p:nvPr/>
        </p:nvGrpSpPr>
        <p:grpSpPr>
          <a:xfrm>
            <a:off x="838200" y="1748354"/>
            <a:ext cx="10515599" cy="656590"/>
            <a:chOff x="0" y="-55256"/>
            <a:chExt cx="8471143" cy="1000703"/>
          </a:xfrm>
        </p:grpSpPr>
        <p:sp>
          <p:nvSpPr>
            <p:cNvPr id="19" name="Shape 184">
              <a:extLst>
                <a:ext uri="{FF2B5EF4-FFF2-40B4-BE49-F238E27FC236}">
                  <a16:creationId xmlns:a16="http://schemas.microsoft.com/office/drawing/2014/main" id="{2EA5B195-918E-F44B-8775-153B491009C7}"/>
                </a:ext>
              </a:extLst>
            </p:cNvPr>
            <p:cNvSpPr/>
            <p:nvPr/>
          </p:nvSpPr>
          <p:spPr>
            <a:xfrm>
              <a:off x="0" y="0"/>
              <a:ext cx="449786" cy="8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0" name="Shape 185">
              <a:extLst>
                <a:ext uri="{FF2B5EF4-FFF2-40B4-BE49-F238E27FC236}">
                  <a16:creationId xmlns:a16="http://schemas.microsoft.com/office/drawing/2014/main" id="{3AA45CB7-F5C0-314A-BF76-4AC247B05B8A}"/>
                </a:ext>
              </a:extLst>
            </p:cNvPr>
            <p:cNvSpPr/>
            <p:nvPr/>
          </p:nvSpPr>
          <p:spPr>
            <a:xfrm>
              <a:off x="890188" y="-55256"/>
              <a:ext cx="7580955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Meaningful Patterns</a:t>
              </a:r>
              <a:endParaRPr sz="3600" dirty="0"/>
            </a:p>
          </p:txBody>
        </p:sp>
      </p:grpSp>
      <p:grpSp>
        <p:nvGrpSpPr>
          <p:cNvPr id="21" name="Group 189">
            <a:extLst>
              <a:ext uri="{FF2B5EF4-FFF2-40B4-BE49-F238E27FC236}">
                <a16:creationId xmlns:a16="http://schemas.microsoft.com/office/drawing/2014/main" id="{4245673B-AFF5-1948-8117-C382EC5A155A}"/>
              </a:ext>
            </a:extLst>
          </p:cNvPr>
          <p:cNvGrpSpPr/>
          <p:nvPr/>
        </p:nvGrpSpPr>
        <p:grpSpPr>
          <a:xfrm>
            <a:off x="838200" y="2628733"/>
            <a:ext cx="10515600" cy="656590"/>
            <a:chOff x="0" y="-55257"/>
            <a:chExt cx="5117125" cy="1000702"/>
          </a:xfrm>
        </p:grpSpPr>
        <p:sp>
          <p:nvSpPr>
            <p:cNvPr id="22" name="Shape 187">
              <a:extLst>
                <a:ext uri="{FF2B5EF4-FFF2-40B4-BE49-F238E27FC236}">
                  <a16:creationId xmlns:a16="http://schemas.microsoft.com/office/drawing/2014/main" id="{76469688-7C8E-3B4E-A95A-0EBC760524AA}"/>
                </a:ext>
              </a:extLst>
            </p:cNvPr>
            <p:cNvSpPr/>
            <p:nvPr/>
          </p:nvSpPr>
          <p:spPr>
            <a:xfrm>
              <a:off x="0" y="2"/>
              <a:ext cx="271700" cy="86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3" name="Shape 188">
              <a:extLst>
                <a:ext uri="{FF2B5EF4-FFF2-40B4-BE49-F238E27FC236}">
                  <a16:creationId xmlns:a16="http://schemas.microsoft.com/office/drawing/2014/main" id="{B95DA0FF-6E3E-D74F-8611-97A82B8F7918}"/>
                </a:ext>
              </a:extLst>
            </p:cNvPr>
            <p:cNvSpPr/>
            <p:nvPr/>
          </p:nvSpPr>
          <p:spPr>
            <a:xfrm>
              <a:off x="537732" y="-55257"/>
              <a:ext cx="4579393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Comparison with syntax-based approach</a:t>
              </a:r>
              <a:endParaRPr sz="3600" dirty="0"/>
            </a:p>
          </p:txBody>
        </p:sp>
      </p:grpSp>
      <p:grpSp>
        <p:nvGrpSpPr>
          <p:cNvPr id="24" name="Group 192">
            <a:extLst>
              <a:ext uri="{FF2B5EF4-FFF2-40B4-BE49-F238E27FC236}">
                <a16:creationId xmlns:a16="http://schemas.microsoft.com/office/drawing/2014/main" id="{4663FDB7-367A-174D-8DAB-656FC53E8565}"/>
              </a:ext>
            </a:extLst>
          </p:cNvPr>
          <p:cNvGrpSpPr/>
          <p:nvPr/>
        </p:nvGrpSpPr>
        <p:grpSpPr>
          <a:xfrm>
            <a:off x="838200" y="3592242"/>
            <a:ext cx="10515599" cy="656590"/>
            <a:chOff x="0" y="-55256"/>
            <a:chExt cx="5904879" cy="1000703"/>
          </a:xfrm>
        </p:grpSpPr>
        <p:sp>
          <p:nvSpPr>
            <p:cNvPr id="25" name="Shape 190">
              <a:extLst>
                <a:ext uri="{FF2B5EF4-FFF2-40B4-BE49-F238E27FC236}">
                  <a16:creationId xmlns:a16="http://schemas.microsoft.com/office/drawing/2014/main" id="{00E4D6AF-A802-1C47-AD61-F2B9E3915BA0}"/>
                </a:ext>
              </a:extLst>
            </p:cNvPr>
            <p:cNvSpPr/>
            <p:nvPr/>
          </p:nvSpPr>
          <p:spPr>
            <a:xfrm>
              <a:off x="0" y="0"/>
              <a:ext cx="313527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6" name="Shape 191">
              <a:extLst>
                <a:ext uri="{FF2B5EF4-FFF2-40B4-BE49-F238E27FC236}">
                  <a16:creationId xmlns:a16="http://schemas.microsoft.com/office/drawing/2014/main" id="{BA5AE18E-0C23-BF44-94D8-474F2968403E}"/>
                </a:ext>
              </a:extLst>
            </p:cNvPr>
            <p:cNvSpPr/>
            <p:nvPr/>
          </p:nvSpPr>
          <p:spPr>
            <a:xfrm>
              <a:off x="620513" y="-55256"/>
              <a:ext cx="5284366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Activities</a:t>
              </a:r>
              <a:endParaRPr sz="3600" dirty="0"/>
            </a:p>
          </p:txBody>
        </p:sp>
      </p:grpSp>
      <p:grpSp>
        <p:nvGrpSpPr>
          <p:cNvPr id="27" name="Group 195">
            <a:extLst>
              <a:ext uri="{FF2B5EF4-FFF2-40B4-BE49-F238E27FC236}">
                <a16:creationId xmlns:a16="http://schemas.microsoft.com/office/drawing/2014/main" id="{DE663796-5E3B-3345-8622-643971DB91F6}"/>
              </a:ext>
            </a:extLst>
          </p:cNvPr>
          <p:cNvGrpSpPr/>
          <p:nvPr/>
        </p:nvGrpSpPr>
        <p:grpSpPr>
          <a:xfrm>
            <a:off x="838201" y="4555745"/>
            <a:ext cx="10515600" cy="656590"/>
            <a:chOff x="0" y="-55256"/>
            <a:chExt cx="5930940" cy="1000702"/>
          </a:xfrm>
        </p:grpSpPr>
        <p:sp>
          <p:nvSpPr>
            <p:cNvPr id="28" name="Shape 193">
              <a:extLst>
                <a:ext uri="{FF2B5EF4-FFF2-40B4-BE49-F238E27FC236}">
                  <a16:creationId xmlns:a16="http://schemas.microsoft.com/office/drawing/2014/main" id="{560B309C-EC7D-4F4A-91DF-EBB189CBF808}"/>
                </a:ext>
              </a:extLst>
            </p:cNvPr>
            <p:cNvSpPr/>
            <p:nvPr/>
          </p:nvSpPr>
          <p:spPr>
            <a:xfrm>
              <a:off x="0" y="0"/>
              <a:ext cx="314910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29" name="Shape 194">
              <a:extLst>
                <a:ext uri="{FF2B5EF4-FFF2-40B4-BE49-F238E27FC236}">
                  <a16:creationId xmlns:a16="http://schemas.microsoft.com/office/drawing/2014/main" id="{35F1CB0B-9F8A-584E-B887-3F3E2BAD717A}"/>
                </a:ext>
              </a:extLst>
            </p:cNvPr>
            <p:cNvSpPr/>
            <p:nvPr/>
          </p:nvSpPr>
          <p:spPr>
            <a:xfrm>
              <a:off x="623251" y="-55256"/>
              <a:ext cx="5307689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Commonality of Patterns</a:t>
              </a:r>
              <a:endParaRPr sz="3600" dirty="0"/>
            </a:p>
          </p:txBody>
        </p:sp>
      </p:grpSp>
      <p:grpSp>
        <p:nvGrpSpPr>
          <p:cNvPr id="30" name="Group 199">
            <a:extLst>
              <a:ext uri="{FF2B5EF4-FFF2-40B4-BE49-F238E27FC236}">
                <a16:creationId xmlns:a16="http://schemas.microsoft.com/office/drawing/2014/main" id="{DDFAA22B-5277-5742-B5D5-4D8D62840F4F}"/>
              </a:ext>
            </a:extLst>
          </p:cNvPr>
          <p:cNvGrpSpPr/>
          <p:nvPr/>
        </p:nvGrpSpPr>
        <p:grpSpPr>
          <a:xfrm>
            <a:off x="838201" y="5589346"/>
            <a:ext cx="10515600" cy="656590"/>
            <a:chOff x="0" y="-55256"/>
            <a:chExt cx="5802924" cy="1000702"/>
          </a:xfrm>
        </p:grpSpPr>
        <p:sp>
          <p:nvSpPr>
            <p:cNvPr id="31" name="Shape 197">
              <a:extLst>
                <a:ext uri="{FF2B5EF4-FFF2-40B4-BE49-F238E27FC236}">
                  <a16:creationId xmlns:a16="http://schemas.microsoft.com/office/drawing/2014/main" id="{FBA9FAEB-A67F-E646-9A2D-BDA169B87BE8}"/>
                </a:ext>
              </a:extLst>
            </p:cNvPr>
            <p:cNvSpPr/>
            <p:nvPr/>
          </p:nvSpPr>
          <p:spPr>
            <a:xfrm>
              <a:off x="0" y="0"/>
              <a:ext cx="308113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32" name="Shape 198">
              <a:extLst>
                <a:ext uri="{FF2B5EF4-FFF2-40B4-BE49-F238E27FC236}">
                  <a16:creationId xmlns:a16="http://schemas.microsoft.com/office/drawing/2014/main" id="{82A2A9AF-79AB-E543-84BC-932001059F32}"/>
                </a:ext>
              </a:extLst>
            </p:cNvPr>
            <p:cNvSpPr/>
            <p:nvPr/>
          </p:nvSpPr>
          <p:spPr>
            <a:xfrm>
              <a:off x="609798" y="-55256"/>
              <a:ext cx="5193126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Temporal Distribution</a:t>
              </a:r>
              <a:endParaRPr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9921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Undecided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03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232-33EF-BB46-8CF2-FF21C782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83B2-6D8F-5843-96CF-AA3B4C8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5749D-B5B3-5E49-A4E4-A17694F8E0DD}"/>
              </a:ext>
            </a:extLst>
          </p:cNvPr>
          <p:cNvGrpSpPr/>
          <p:nvPr/>
        </p:nvGrpSpPr>
        <p:grpSpPr>
          <a:xfrm>
            <a:off x="756414" y="2055320"/>
            <a:ext cx="10679172" cy="2747360"/>
            <a:chOff x="883139" y="4652900"/>
            <a:chExt cx="10679172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0ADD18-BABC-3E43-8AC5-C5901FC87FE9}"/>
                </a:ext>
              </a:extLst>
            </p:cNvPr>
            <p:cNvGrpSpPr/>
            <p:nvPr/>
          </p:nvGrpSpPr>
          <p:grpSpPr>
            <a:xfrm>
              <a:off x="883139" y="4652900"/>
              <a:ext cx="5332961" cy="2747360"/>
              <a:chOff x="883139" y="4652900"/>
              <a:chExt cx="533296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6B9530-0118-554E-A7A1-B090522C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139" y="5073762"/>
                <a:ext cx="533296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endParaRPr lang="en-US" sz="1400" kern="1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…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	…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 –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statement.close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 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EA485F-3699-064E-997F-541854EE8A1F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56294C-FA93-454F-B905-BDAA9010997F}"/>
                </a:ext>
              </a:extLst>
            </p:cNvPr>
            <p:cNvGrpSpPr/>
            <p:nvPr/>
          </p:nvGrpSpPr>
          <p:grpSpPr>
            <a:xfrm>
              <a:off x="6229351" y="4652900"/>
              <a:ext cx="5332960" cy="2737546"/>
              <a:chOff x="6229351" y="4652900"/>
              <a:chExt cx="5332960" cy="2737546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0AF681D-8EA4-5D40-BDA5-EC2F48F9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1" y="5083575"/>
                <a:ext cx="5332960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   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try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	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</a:t>
                </a: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12+   } finally {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closeQuietly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(statement); }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3442D-6BF3-644C-AD05-7047E5398B69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1770-5F8D-B948-9A1E-B5C8EA048622}"/>
              </a:ext>
            </a:extLst>
          </p:cNvPr>
          <p:cNvSpPr txBox="1"/>
          <p:nvPr/>
        </p:nvSpPr>
        <p:spPr>
          <a:xfrm>
            <a:off x="824949" y="5121217"/>
            <a:ext cx="103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“Closing resources” Change Pattern in Project </a:t>
            </a:r>
            <a:r>
              <a:rPr lang="en-US" dirty="0" err="1"/>
              <a:t>anHALytics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8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and Temporal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27ACC3-6269-8146-B6D8-DB3EA7AB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2B23D1C-35FB-3143-8349-8B106FE4D79C}"/>
              </a:ext>
            </a:extLst>
          </p:cNvPr>
          <p:cNvGraphicFramePr>
            <a:graphicFrameLocks/>
          </p:cNvGraphicFramePr>
          <p:nvPr/>
        </p:nvGraphicFramePr>
        <p:xfrm>
          <a:off x="2348023" y="1961674"/>
          <a:ext cx="749595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1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8913" y="1690688"/>
            <a:ext cx="7087156" cy="3835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6E404-5750-7444-834B-485CE5109431}"/>
              </a:ext>
            </a:extLst>
          </p:cNvPr>
          <p:cNvSpPr/>
          <p:nvPr/>
        </p:nvSpPr>
        <p:spPr>
          <a:xfrm>
            <a:off x="3500457" y="3776885"/>
            <a:ext cx="568558" cy="17414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D2A52-0A98-3642-9AC4-89B14D2AEA0B}"/>
              </a:ext>
            </a:extLst>
          </p:cNvPr>
          <p:cNvSpPr/>
          <p:nvPr/>
        </p:nvSpPr>
        <p:spPr>
          <a:xfrm>
            <a:off x="4603537" y="3508560"/>
            <a:ext cx="568558" cy="200973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AE5AA-3D5B-E54F-8614-328D5328D845}"/>
              </a:ext>
            </a:extLst>
          </p:cNvPr>
          <p:cNvSpPr/>
          <p:nvPr/>
        </p:nvSpPr>
        <p:spPr>
          <a:xfrm>
            <a:off x="8480196" y="1906733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87496-00FD-6E4E-86B4-AE910B73B37E}"/>
              </a:ext>
            </a:extLst>
          </p:cNvPr>
          <p:cNvSpPr txBox="1"/>
          <p:nvPr/>
        </p:nvSpPr>
        <p:spPr>
          <a:xfrm>
            <a:off x="5456017" y="5900056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</p:spTree>
    <p:extLst>
      <p:ext uri="{BB962C8B-B14F-4D97-AF65-F5344CB8AC3E}">
        <p14:creationId xmlns:p14="http://schemas.microsoft.com/office/powerpoint/2010/main" val="236540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594" y="2526918"/>
            <a:ext cx="4896406" cy="264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ADBE-9F35-DC47-B4B9-2DF392D6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94" y="2523613"/>
            <a:ext cx="4896406" cy="263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DBD49-7D69-6045-A485-5AB7898D7E4C}"/>
              </a:ext>
            </a:extLst>
          </p:cNvPr>
          <p:cNvSpPr txBox="1"/>
          <p:nvPr/>
        </p:nvSpPr>
        <p:spPr>
          <a:xfrm>
            <a:off x="2831323" y="545714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CAF43-602B-0142-B4A4-66A48FEE9EDC}"/>
              </a:ext>
            </a:extLst>
          </p:cNvPr>
          <p:cNvSpPr txBox="1"/>
          <p:nvPr/>
        </p:nvSpPr>
        <p:spPr>
          <a:xfrm>
            <a:off x="8184662" y="5457143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22D58-0DC9-B94B-868C-88403061A141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Fine-grained change patterns are pervasive </a:t>
            </a:r>
          </a:p>
          <a:p>
            <a:pPr algn="ctr"/>
            <a:r>
              <a:rPr lang="en-US" sz="3200" dirty="0"/>
              <a:t>among developers and teams</a:t>
            </a:r>
          </a:p>
        </p:txBody>
      </p:sp>
    </p:spTree>
    <p:extLst>
      <p:ext uri="{BB962C8B-B14F-4D97-AF65-F5344CB8AC3E}">
        <p14:creationId xmlns:p14="http://schemas.microsoft.com/office/powerpoint/2010/main" val="33665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F80-6ADF-FC4F-909F-88C98D7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Temporal Distribution of Patterns (RQ5)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0ED0-3F50-6649-9171-34D1DB6D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59B8-E855-D94F-ADFB-45EC566A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25625"/>
            <a:ext cx="9334500" cy="3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7D59-29E0-774B-801F-F4AAA48E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002E2-EDAB-C84D-9446-1DD4C28D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2F77-1A96-254A-A420-4241054F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1F31-051A-744E-9279-069D03AC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3592F7-3E0E-5748-B1DD-3B081F6E33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3019646">
                  <a:extLst>
                    <a:ext uri="{9D8B030D-6E8A-4147-A177-3AD203B41FA5}">
                      <a16:colId xmlns:a16="http://schemas.microsoft.com/office/drawing/2014/main" val="396166153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Corpus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783B-33AD-3E4C-9717-AE0CE9B4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1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4A1-9076-0B41-B61D-221FD8A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Meaningful Patterns (RQ1)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A8EB-9A2F-4F48-BF3B-8D031D89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305904"/>
            <a:ext cx="10210800" cy="786607"/>
          </a:xfrm>
        </p:spPr>
        <p:txBody>
          <a:bodyPr/>
          <a:lstStyle/>
          <a:p>
            <a:r>
              <a:rPr lang="en-US" dirty="0"/>
              <a:t>Dataset of 5,832 long-history, fresh and highly rated projects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5A63-EB87-2C48-AAED-F8EB613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7B9-32D0-4146-A52C-45513CE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93" y="2357974"/>
            <a:ext cx="3872907" cy="21420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9AB60-C682-5D4A-9139-8594C4D0C8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6490293" cy="3040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Surveying Real Developers</a:t>
            </a:r>
          </a:p>
          <a:p>
            <a:pPr lvl="1"/>
            <a:r>
              <a:rPr lang="en-US" dirty="0"/>
              <a:t>Q1: Is </a:t>
            </a:r>
            <a:r>
              <a:rPr lang="en-US" b="1" dirty="0"/>
              <a:t>the change</a:t>
            </a:r>
            <a:r>
              <a:rPr lang="en-US" dirty="0"/>
              <a:t> at these lines </a:t>
            </a:r>
            <a:r>
              <a:rPr lang="en-US" b="1" dirty="0"/>
              <a:t>similar to another change in the past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Q2: Can you briefly </a:t>
            </a:r>
            <a:r>
              <a:rPr lang="en-US" b="1" dirty="0"/>
              <a:t>describe the change</a:t>
            </a:r>
            <a:r>
              <a:rPr lang="en-US" dirty="0"/>
              <a:t> and why you made it?</a:t>
            </a:r>
          </a:p>
          <a:p>
            <a:pPr lvl="1"/>
            <a:r>
              <a:rPr lang="en-US" dirty="0"/>
              <a:t>Q3: Can you give a </a:t>
            </a:r>
            <a:r>
              <a:rPr lang="en-US" b="1" dirty="0"/>
              <a:t>name for the change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Q4: Would you like to have this change </a:t>
            </a:r>
            <a:r>
              <a:rPr lang="en-US" b="1" dirty="0"/>
              <a:t>automated by a tool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69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1605628"/>
            <a:ext cx="2551814" cy="436987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5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 for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B547DB-FE3D-0C42-BC1E-67A1D4FF745F}"/>
              </a:ext>
            </a:extLst>
          </p:cNvPr>
          <p:cNvGrpSpPr/>
          <p:nvPr/>
        </p:nvGrpSpPr>
        <p:grpSpPr>
          <a:xfrm>
            <a:off x="1104262" y="1980053"/>
            <a:ext cx="5805377" cy="3164059"/>
            <a:chOff x="1977656" y="2773777"/>
            <a:chExt cx="5805377" cy="316405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4A5EEDF-10B0-D045-93B7-407A4BF03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21690" y="4498786"/>
              <a:ext cx="991814" cy="967981"/>
            </a:xfrm>
            <a:prstGeom prst="rect">
              <a:avLst/>
            </a:prstGeom>
            <a:noFill/>
            <a:ln/>
          </p:spPr>
        </p:pic>
        <p:sp>
          <p:nvSpPr>
            <p:cNvPr id="6" name="Rounded Rectangular Callout 32">
              <a:extLst>
                <a:ext uri="{FF2B5EF4-FFF2-40B4-BE49-F238E27FC236}">
                  <a16:creationId xmlns:a16="http://schemas.microsoft.com/office/drawing/2014/main" id="{945F2102-BFD7-B44B-A75B-87D325F9A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56" y="2773777"/>
              <a:ext cx="5805377" cy="1325562"/>
            </a:xfrm>
            <a:prstGeom prst="wedgeRoundRectCallout">
              <a:avLst>
                <a:gd name="adj1" fmla="val -28892"/>
                <a:gd name="adj2" fmla="val 80277"/>
                <a:gd name="adj3" fmla="val 16667"/>
              </a:avLst>
            </a:prstGeom>
            <a:noFill/>
            <a:ln w="25400" cmpd="sng">
              <a:solidFill>
                <a:srgbClr val="395E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0AD2F-0FED-884F-B5A5-A9CDB1B9CD08}"/>
                </a:ext>
              </a:extLst>
            </p:cNvPr>
            <p:cNvSpPr txBox="1"/>
            <p:nvPr/>
          </p:nvSpPr>
          <p:spPr>
            <a:xfrm>
              <a:off x="2321690" y="2953408"/>
              <a:ext cx="5252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No, the tool would need to be able to make decisions based on the end use of the API which I would assume is not possible... (I might be wrong :))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C47DC9-712D-7F48-8BEC-102D258C420A}"/>
                </a:ext>
              </a:extLst>
            </p:cNvPr>
            <p:cNvSpPr txBox="1"/>
            <p:nvPr/>
          </p:nvSpPr>
          <p:spPr>
            <a:xfrm>
              <a:off x="2752132" y="556850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E2655A-ECF4-A342-AA5E-25F542FCAEA7}"/>
              </a:ext>
            </a:extLst>
          </p:cNvPr>
          <p:cNvGrpSpPr/>
          <p:nvPr/>
        </p:nvGrpSpPr>
        <p:grpSpPr>
          <a:xfrm>
            <a:off x="6221819" y="3562083"/>
            <a:ext cx="4865919" cy="2794267"/>
            <a:chOff x="6787365" y="2272549"/>
            <a:chExt cx="4865919" cy="279426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2A9E62D-F1CF-264B-A93A-9C26759B7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3517435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17416F-EF95-5F4D-9DAE-845D336CBDEE}"/>
                </a:ext>
              </a:extLst>
            </p:cNvPr>
            <p:cNvGrpSpPr/>
            <p:nvPr/>
          </p:nvGrpSpPr>
          <p:grpSpPr>
            <a:xfrm>
              <a:off x="6787365" y="2272549"/>
              <a:ext cx="4865919" cy="2794267"/>
              <a:chOff x="1977656" y="3176007"/>
              <a:chExt cx="4865919" cy="2794267"/>
            </a:xfrm>
          </p:grpSpPr>
          <p:sp>
            <p:nvSpPr>
              <p:cNvPr id="15" name="Rounded Rectangular Callout 32">
                <a:extLst>
                  <a:ext uri="{FF2B5EF4-FFF2-40B4-BE49-F238E27FC236}">
                    <a16:creationId xmlns:a16="http://schemas.microsoft.com/office/drawing/2014/main" id="{06723BA9-2159-4A4C-815A-C79D1D02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656" y="3176007"/>
                <a:ext cx="4865919" cy="923331"/>
              </a:xfrm>
              <a:prstGeom prst="wedgeRoundRectCallout">
                <a:avLst>
                  <a:gd name="adj1" fmla="val 25340"/>
                  <a:gd name="adj2" fmla="val 85789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34FAA-67B4-9D42-9E75-5F3864A02D3A}"/>
                  </a:ext>
                </a:extLst>
              </p:cNvPr>
              <p:cNvSpPr txBox="1"/>
              <p:nvPr/>
            </p:nvSpPr>
            <p:spPr>
              <a:xfrm>
                <a:off x="2231827" y="3273377"/>
                <a:ext cx="4357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 think it is very challenging which makes your research promising!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A939F-98AA-EF48-B962-6CF9B4845773}"/>
                  </a:ext>
                </a:extLst>
              </p:cNvPr>
              <p:cNvSpPr txBox="1"/>
              <p:nvPr/>
            </p:nvSpPr>
            <p:spPr>
              <a:xfrm>
                <a:off x="5385878" y="560094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761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EF3D6-4E75-9C4D-BF8B-9CDD9EA53EA3}"/>
              </a:ext>
            </a:extLst>
          </p:cNvPr>
          <p:cNvGrpSpPr/>
          <p:nvPr/>
        </p:nvGrpSpPr>
        <p:grpSpPr>
          <a:xfrm>
            <a:off x="896389" y="2055320"/>
            <a:ext cx="10399221" cy="2747360"/>
            <a:chOff x="954579" y="4652900"/>
            <a:chExt cx="10399221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53947-C8DF-4541-A501-953252097FC8}"/>
                </a:ext>
              </a:extLst>
            </p:cNvPr>
            <p:cNvGrpSpPr/>
            <p:nvPr/>
          </p:nvGrpSpPr>
          <p:grpSpPr>
            <a:xfrm>
              <a:off x="954579" y="4652900"/>
              <a:ext cx="5141421" cy="2747360"/>
              <a:chOff x="954579" y="4652900"/>
              <a:chExt cx="514142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5EB8BDF-2C3D-ED46-8A73-0664CCCAC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14142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("id");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!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}	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88FA9-4699-E640-9326-572622325AD3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A793F-15C3-584D-B857-477E1C13B6C9}"/>
                </a:ext>
              </a:extLst>
            </p:cNvPr>
            <p:cNvGrpSpPr/>
            <p:nvPr/>
          </p:nvGrpSpPr>
          <p:grpSpPr>
            <a:xfrm>
              <a:off x="6532418" y="4652900"/>
              <a:ext cx="4821382" cy="2747360"/>
              <a:chOff x="6532418" y="4652900"/>
              <a:chExt cx="4821382" cy="2747360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ED850-786C-A943-A526-72DCD6F3B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("id”);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(event);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4+ } else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}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832FB-B2A3-C940-813F-EB5C6620D844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158637-180A-A244-89CD-64CB28AD7489}"/>
              </a:ext>
            </a:extLst>
          </p:cNvPr>
          <p:cNvSpPr txBox="1"/>
          <p:nvPr/>
        </p:nvSpPr>
        <p:spPr>
          <a:xfrm>
            <a:off x="893706" y="5210183"/>
            <a:ext cx="103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“Adding a Condition Branch” Change Pattern in Project </a:t>
            </a:r>
            <a:r>
              <a:rPr lang="en-US" dirty="0" err="1"/>
              <a:t>ApplETS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41E9-F759-624F-A00F-75B2C9FEF392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“I would definitely love a tool that checks my code </a:t>
            </a:r>
          </a:p>
          <a:p>
            <a:pPr algn="ctr"/>
            <a:r>
              <a:rPr lang="en-US" sz="3200" dirty="0"/>
              <a:t>and propose me advanced refactoring”</a:t>
            </a:r>
          </a:p>
        </p:txBody>
      </p:sp>
    </p:spTree>
    <p:extLst>
      <p:ext uri="{BB962C8B-B14F-4D97-AF65-F5344CB8AC3E}">
        <p14:creationId xmlns:p14="http://schemas.microsoft.com/office/powerpoint/2010/main" val="16198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CDB-7096-D94A-BAA5-49F9D35E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Diversity of Change Patterns (RQ3)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034A3D-8B90-2E47-957C-BDF801126B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7CC4-8C7B-6D4B-9624-75DF4DA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B6B2B-7F57-CC48-BE45-D1F5770AB8BA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10% participants stated that the detected change patterns </a:t>
            </a:r>
          </a:p>
          <a:p>
            <a:pPr algn="ctr"/>
            <a:r>
              <a:rPr lang="en-US" sz="3200" dirty="0"/>
              <a:t>have already been automated by IDEs</a:t>
            </a:r>
          </a:p>
        </p:txBody>
      </p:sp>
    </p:spTree>
    <p:extLst>
      <p:ext uri="{BB962C8B-B14F-4D97-AF65-F5344CB8AC3E}">
        <p14:creationId xmlns:p14="http://schemas.microsoft.com/office/powerpoint/2010/main" val="282911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Study (RQ2)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0412-53C6-7D4D-B1F7-A046125C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approach (BASE) using the syntax-based representation of changes</a:t>
            </a:r>
          </a:p>
          <a:p>
            <a:r>
              <a:rPr lang="en-US" dirty="0"/>
              <a:t>Run BASE on the same survey corpus</a:t>
            </a:r>
          </a:p>
          <a:p>
            <a:r>
              <a:rPr lang="en-US" dirty="0"/>
              <a:t>Randomly select pairs of changes</a:t>
            </a:r>
          </a:p>
          <a:p>
            <a:r>
              <a:rPr lang="en-US" dirty="0"/>
              <a:t>Human judgement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81F8-1FD6-8D42-97F6-55E7E81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83" y="2428875"/>
            <a:ext cx="3603717" cy="1655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32D9A-AD03-1B4A-A115-4B4BDD30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58" y="3837781"/>
            <a:ext cx="3298825" cy="24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3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3240088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small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b="1" cap="small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Draw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Undecided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93A91-F46F-784E-8FCC-273B0B58CBD3}"/>
              </a:ext>
            </a:extLst>
          </p:cNvPr>
          <p:cNvSpPr/>
          <p:nvPr/>
        </p:nvSpPr>
        <p:spPr>
          <a:xfrm>
            <a:off x="3014663" y="2853373"/>
            <a:ext cx="1957387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5AE17-10B5-E744-BF33-EDD126FF6F54}"/>
              </a:ext>
            </a:extLst>
          </p:cNvPr>
          <p:cNvSpPr/>
          <p:nvPr/>
        </p:nvSpPr>
        <p:spPr>
          <a:xfrm>
            <a:off x="5117306" y="2853373"/>
            <a:ext cx="1957387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D3414-50DD-0F4D-9FE5-4D30715538F5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detects 2.1x more </a:t>
            </a:r>
          </a:p>
          <a:p>
            <a:pPr algn="ctr"/>
            <a:r>
              <a:rPr lang="en-US" sz="3200" dirty="0"/>
              <a:t>meaningful patterns than BASE</a:t>
            </a:r>
          </a:p>
        </p:txBody>
      </p:sp>
    </p:spTree>
    <p:extLst>
      <p:ext uri="{BB962C8B-B14F-4D97-AF65-F5344CB8AC3E}">
        <p14:creationId xmlns:p14="http://schemas.microsoft.com/office/powerpoint/2010/main" val="192152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728</Words>
  <Application>Microsoft Macintosh PowerPoint</Application>
  <PresentationFormat>Widescreen</PresentationFormat>
  <Paragraphs>214</Paragraphs>
  <Slides>16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Empirical Evaluation</vt:lpstr>
      <vt:lpstr>Data Collection</vt:lpstr>
      <vt:lpstr>Meaningful Patterns (RQ1)</vt:lpstr>
      <vt:lpstr>Survey Results</vt:lpstr>
      <vt:lpstr>Examples for Q4</vt:lpstr>
      <vt:lpstr>Examples</vt:lpstr>
      <vt:lpstr>Diversity of Change Patterns (RQ3)</vt:lpstr>
      <vt:lpstr>Comparative Study (RQ2)</vt:lpstr>
      <vt:lpstr>Comparative Results</vt:lpstr>
      <vt:lpstr>Comparative Results</vt:lpstr>
      <vt:lpstr>Example</vt:lpstr>
      <vt:lpstr>Commonality and Temporal Distribution</vt:lpstr>
      <vt:lpstr>Commonality of Patterns (RQ4)</vt:lpstr>
      <vt:lpstr>Commonality of Patterns (RQ4)</vt:lpstr>
      <vt:lpstr>Temporal Distribution of Patterns (RQ5)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Evaluation</dc:title>
  <dc:creator>Nguyen, Son Van</dc:creator>
  <cp:lastModifiedBy>Nguyen, Son Van</cp:lastModifiedBy>
  <cp:revision>1</cp:revision>
  <dcterms:created xsi:type="dcterms:W3CDTF">2019-05-19T21:35:55Z</dcterms:created>
  <dcterms:modified xsi:type="dcterms:W3CDTF">2019-05-19T21:37:09Z</dcterms:modified>
</cp:coreProperties>
</file>